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6" r:id="rId10"/>
    <p:sldId id="264" r:id="rId11"/>
  </p:sldIdLst>
  <p:sldSz cx="9144000" cy="6858000" type="screen4x3"/>
  <p:notesSz cx="9236075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ee" initials="R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5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07T11:16:05.029" idx="1">
    <p:pos x="4032" y="1035"/>
    <p:text>visual instead of naked eye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42E3-F5EE-4CC8-B253-D3C0E9AE56E3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D40C9-BC44-4553-A20B-2A5D249C8B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1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821E9-3AE4-48CC-B1D9-D0DFF3FD1403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3538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257550"/>
            <a:ext cx="738886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05E50-D194-461E-BB22-895FC08583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74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 err="1" smtClean="0"/>
              <a:t>chromameter</a:t>
            </a:r>
            <a:r>
              <a:rPr lang="en-CA" baseline="0" dirty="0" smtClean="0"/>
              <a:t> is a tool for precise and objective assessment of surface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E50-D194-461E-BB22-895FC08583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0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55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0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12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52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1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0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56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19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5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37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D21BF-AACF-44AE-968E-C879CFB0669A}" type="datetimeFigureOut">
              <a:rPr lang="en-CA" smtClean="0"/>
              <a:t>13/06/2017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74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8892480" cy="1440160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Chromameter</a:t>
            </a:r>
            <a:r>
              <a:rPr lang="fr-CA" dirty="0" smtClean="0"/>
              <a:t> </a:t>
            </a:r>
            <a:r>
              <a:rPr lang="fr-CA" dirty="0" err="1" smtClean="0"/>
              <a:t>measurements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for </a:t>
            </a:r>
            <a:r>
              <a:rPr lang="fr-CA" dirty="0" err="1" smtClean="0"/>
              <a:t>determination</a:t>
            </a:r>
            <a:r>
              <a:rPr lang="fr-CA" dirty="0" smtClean="0"/>
              <a:t> of carapace conditions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132856"/>
            <a:ext cx="8208912" cy="39604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was</a:t>
            </a:r>
            <a:r>
              <a:rPr lang="fr-CA" dirty="0" smtClean="0"/>
              <a:t> </a:t>
            </a:r>
            <a:r>
              <a:rPr lang="fr-CA" dirty="0" err="1" smtClean="0"/>
              <a:t>done</a:t>
            </a:r>
            <a:r>
              <a:rPr lang="fr-CA" dirty="0" smtClean="0"/>
              <a:t> as an </a:t>
            </a:r>
            <a:r>
              <a:rPr lang="fr-CA" dirty="0" err="1" smtClean="0"/>
              <a:t>average</a:t>
            </a:r>
            <a:r>
              <a:rPr lang="fr-CA" dirty="0" smtClean="0"/>
              <a:t> of </a:t>
            </a:r>
            <a:r>
              <a:rPr lang="fr-CA" dirty="0" err="1" smtClean="0"/>
              <a:t>three</a:t>
            </a:r>
            <a:r>
              <a:rPr lang="fr-CA" dirty="0" smtClean="0"/>
              <a:t> </a:t>
            </a:r>
            <a:r>
              <a:rPr lang="fr-CA" dirty="0" err="1" smtClean="0"/>
              <a:t>consecutive</a:t>
            </a:r>
            <a:r>
              <a:rPr lang="fr-CA" dirty="0" smtClean="0"/>
              <a:t> </a:t>
            </a:r>
            <a:r>
              <a:rPr lang="fr-CA" dirty="0" err="1" smtClean="0"/>
              <a:t>measurements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Konica-MinoltaCR-400 chroma </a:t>
            </a:r>
            <a:r>
              <a:rPr lang="fr-CA" dirty="0" err="1" smtClean="0"/>
              <a:t>meter</a:t>
            </a:r>
            <a:r>
              <a:rPr lang="fr-CA" dirty="0" smtClean="0"/>
              <a:t> (</a:t>
            </a:r>
            <a:r>
              <a:rPr lang="fr-CA" dirty="0" err="1" smtClean="0"/>
              <a:t>with</a:t>
            </a:r>
            <a:r>
              <a:rPr lang="fr-CA" dirty="0" smtClean="0"/>
              <a:t> CIELAB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space</a:t>
            </a:r>
            <a:r>
              <a:rPr lang="fr-CA" dirty="0" smtClean="0"/>
              <a:t>, L*a*b*) on 5 </a:t>
            </a:r>
            <a:r>
              <a:rPr lang="fr-CA" dirty="0" err="1" smtClean="0"/>
              <a:t>different</a:t>
            </a:r>
            <a:r>
              <a:rPr lang="fr-CA" dirty="0" smtClean="0"/>
              <a:t> parts of the body (one on the dorsal </a:t>
            </a:r>
            <a:r>
              <a:rPr lang="fr-CA" dirty="0" err="1" smtClean="0"/>
              <a:t>side</a:t>
            </a:r>
            <a:r>
              <a:rPr lang="fr-CA" dirty="0" smtClean="0"/>
              <a:t> and 4 on the ventral </a:t>
            </a:r>
            <a:r>
              <a:rPr lang="fr-CA" dirty="0" err="1" smtClean="0"/>
              <a:t>side</a:t>
            </a:r>
            <a:r>
              <a:rPr lang="fr-CA" dirty="0" smtClean="0"/>
              <a:t> of the body) as </a:t>
            </a:r>
            <a:r>
              <a:rPr lang="fr-CA" dirty="0" err="1" smtClean="0"/>
              <a:t>follows</a:t>
            </a:r>
            <a:r>
              <a:rPr lang="fr-CA" dirty="0" smtClean="0"/>
              <a:t>:</a:t>
            </a:r>
          </a:p>
          <a:p>
            <a:pPr algn="l"/>
            <a:r>
              <a:rPr lang="fr-CA" dirty="0" smtClean="0"/>
              <a:t>1: Intestinal </a:t>
            </a:r>
            <a:r>
              <a:rPr lang="fr-CA" dirty="0" err="1" smtClean="0"/>
              <a:t>region</a:t>
            </a:r>
            <a:r>
              <a:rPr lang="fr-CA" dirty="0" smtClean="0"/>
              <a:t> of the carapace</a:t>
            </a:r>
          </a:p>
          <a:p>
            <a:pPr algn="l"/>
            <a:r>
              <a:rPr lang="fr-CA" dirty="0" smtClean="0"/>
              <a:t>2: 3rd segment of the abdomen</a:t>
            </a:r>
          </a:p>
          <a:p>
            <a:pPr algn="l"/>
            <a:r>
              <a:rPr lang="fr-CA" dirty="0" smtClean="0"/>
              <a:t>3: </a:t>
            </a:r>
            <a:r>
              <a:rPr lang="fr-CA" dirty="0" err="1" smtClean="0"/>
              <a:t>Tracic</a:t>
            </a:r>
            <a:r>
              <a:rPr lang="fr-CA" dirty="0" smtClean="0"/>
              <a:t> sternite</a:t>
            </a:r>
          </a:p>
          <a:p>
            <a:pPr algn="l"/>
            <a:r>
              <a:rPr lang="fr-CA" dirty="0" smtClean="0"/>
              <a:t>4: middle of the </a:t>
            </a:r>
            <a:r>
              <a:rPr lang="fr-CA" dirty="0" err="1" smtClean="0"/>
              <a:t>merus</a:t>
            </a:r>
            <a:r>
              <a:rPr lang="fr-CA" dirty="0" smtClean="0"/>
              <a:t> of the 2</a:t>
            </a:r>
            <a:r>
              <a:rPr lang="fr-CA" baseline="30000" dirty="0" smtClean="0"/>
              <a:t>nd</a:t>
            </a:r>
            <a:r>
              <a:rPr lang="fr-CA" dirty="0" smtClean="0"/>
              <a:t> </a:t>
            </a:r>
            <a:r>
              <a:rPr lang="fr-CA" dirty="0" err="1" smtClean="0"/>
              <a:t>pereopod</a:t>
            </a:r>
            <a:endParaRPr lang="fr-CA" dirty="0" smtClean="0"/>
          </a:p>
          <a:p>
            <a:pPr algn="l"/>
            <a:r>
              <a:rPr lang="fr-CA" dirty="0" smtClean="0"/>
              <a:t>5: </a:t>
            </a:r>
            <a:r>
              <a:rPr lang="fr-CA" dirty="0" err="1" smtClean="0"/>
              <a:t>lower</a:t>
            </a:r>
            <a:r>
              <a:rPr lang="fr-CA" dirty="0" smtClean="0"/>
              <a:t> ventral </a:t>
            </a:r>
            <a:r>
              <a:rPr lang="fr-CA" dirty="0" err="1" smtClean="0"/>
              <a:t>side</a:t>
            </a:r>
            <a:r>
              <a:rPr lang="fr-CA" dirty="0" smtClean="0"/>
              <a:t> of the </a:t>
            </a:r>
            <a:r>
              <a:rPr lang="fr-CA" dirty="0" err="1" smtClean="0"/>
              <a:t>cheliped</a:t>
            </a:r>
            <a:endParaRPr lang="fr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79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fr-CA" dirty="0" smtClean="0"/>
              <a:t>Notes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464496"/>
          </a:xfrm>
        </p:spPr>
        <p:txBody>
          <a:bodyPr>
            <a:normAutofit fontScale="85000" lnSpcReduction="20000"/>
          </a:bodyPr>
          <a:lstStyle/>
          <a:p>
            <a:r>
              <a:rPr lang="fr-CA" dirty="0" smtClean="0"/>
              <a:t>The </a:t>
            </a:r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started</a:t>
            </a:r>
            <a:r>
              <a:rPr lang="fr-CA" dirty="0" smtClean="0"/>
              <a:t> in </a:t>
            </a:r>
            <a:r>
              <a:rPr lang="fr-CA" dirty="0" err="1" smtClean="0"/>
              <a:t>September</a:t>
            </a:r>
            <a:r>
              <a:rPr lang="fr-CA" dirty="0" smtClean="0"/>
              <a:t> 2015 </a:t>
            </a:r>
            <a:r>
              <a:rPr lang="fr-CA" dirty="0" err="1" smtClean="0"/>
              <a:t>during</a:t>
            </a:r>
            <a:r>
              <a:rPr lang="fr-CA" dirty="0" smtClean="0"/>
              <a:t> </a:t>
            </a:r>
            <a:r>
              <a:rPr lang="fr-CA" dirty="0" err="1" smtClean="0"/>
              <a:t>tagging</a:t>
            </a:r>
            <a:r>
              <a:rPr lang="fr-CA" dirty="0" smtClean="0"/>
              <a:t> </a:t>
            </a:r>
            <a:r>
              <a:rPr lang="fr-CA" dirty="0" err="1" smtClean="0"/>
              <a:t>project</a:t>
            </a:r>
            <a:r>
              <a:rPr lang="fr-CA" dirty="0" smtClean="0"/>
              <a:t> on CSS </a:t>
            </a:r>
            <a:r>
              <a:rPr lang="fr-CA" dirty="0" err="1" smtClean="0"/>
              <a:t>Perley</a:t>
            </a:r>
            <a:r>
              <a:rPr lang="fr-CA" dirty="0" smtClean="0"/>
              <a:t>. </a:t>
            </a:r>
            <a:r>
              <a:rPr lang="fr-CA" dirty="0" err="1" smtClean="0"/>
              <a:t>Approximately</a:t>
            </a:r>
            <a:r>
              <a:rPr lang="fr-CA" dirty="0" smtClean="0"/>
              <a:t> </a:t>
            </a:r>
            <a:r>
              <a:rPr lang="fr-CA" dirty="0" err="1" smtClean="0"/>
              <a:t>two</a:t>
            </a:r>
            <a:r>
              <a:rPr lang="fr-CA" dirty="0" smtClean="0"/>
              <a:t> </a:t>
            </a:r>
            <a:r>
              <a:rPr lang="fr-CA" dirty="0" err="1" smtClean="0"/>
              <a:t>hundred</a:t>
            </a:r>
            <a:r>
              <a:rPr lang="fr-CA" dirty="0" smtClean="0"/>
              <a:t> </a:t>
            </a:r>
            <a:r>
              <a:rPr lang="fr-CA" dirty="0" err="1" smtClean="0"/>
              <a:t>fifty</a:t>
            </a:r>
            <a:r>
              <a:rPr lang="fr-CA" dirty="0" smtClean="0"/>
              <a:t> (250) </a:t>
            </a:r>
            <a:r>
              <a:rPr lang="fr-CA" dirty="0" err="1" smtClean="0"/>
              <a:t>adult</a:t>
            </a:r>
            <a:r>
              <a:rPr lang="fr-CA" dirty="0" smtClean="0"/>
              <a:t> males </a:t>
            </a:r>
            <a:r>
              <a:rPr lang="fr-CA" dirty="0" err="1" smtClean="0"/>
              <a:t>were</a:t>
            </a:r>
            <a:r>
              <a:rPr lang="fr-CA" dirty="0" smtClean="0"/>
              <a:t> </a:t>
            </a:r>
            <a:r>
              <a:rPr lang="fr-CA" dirty="0" err="1" smtClean="0"/>
              <a:t>measured</a:t>
            </a:r>
            <a:r>
              <a:rPr lang="fr-CA" dirty="0" smtClean="0"/>
              <a:t>.</a:t>
            </a:r>
          </a:p>
          <a:p>
            <a:r>
              <a:rPr lang="fr-CA" dirty="0" smtClean="0"/>
              <a:t>The </a:t>
            </a:r>
            <a:r>
              <a:rPr lang="fr-CA" dirty="0" err="1" smtClean="0"/>
              <a:t>preliminary</a:t>
            </a:r>
            <a:r>
              <a:rPr lang="fr-CA" dirty="0" smtClean="0"/>
              <a:t> </a:t>
            </a:r>
            <a:r>
              <a:rPr lang="fr-CA" dirty="0" err="1" smtClean="0"/>
              <a:t>analysis</a:t>
            </a:r>
            <a:r>
              <a:rPr lang="fr-CA" dirty="0" smtClean="0"/>
              <a:t>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conducted</a:t>
            </a:r>
            <a:r>
              <a:rPr lang="fr-CA" dirty="0" smtClean="0"/>
              <a:t> in 2015 and </a:t>
            </a:r>
            <a:r>
              <a:rPr lang="fr-CA" dirty="0" err="1" smtClean="0"/>
              <a:t>sampling</a:t>
            </a:r>
            <a:r>
              <a:rPr lang="fr-CA" dirty="0" smtClean="0"/>
              <a:t> </a:t>
            </a:r>
            <a:r>
              <a:rPr lang="fr-CA" dirty="0" err="1" smtClean="0"/>
              <a:t>resumes</a:t>
            </a:r>
            <a:r>
              <a:rPr lang="fr-CA" dirty="0" smtClean="0"/>
              <a:t> in 2016 (</a:t>
            </a:r>
            <a:r>
              <a:rPr lang="fr-CA" dirty="0" err="1" smtClean="0"/>
              <a:t>during</a:t>
            </a:r>
            <a:r>
              <a:rPr lang="fr-CA" dirty="0" smtClean="0"/>
              <a:t> the 2016 </a:t>
            </a:r>
            <a:r>
              <a:rPr lang="fr-CA" dirty="0" err="1" smtClean="0"/>
              <a:t>tagging</a:t>
            </a:r>
            <a:r>
              <a:rPr lang="fr-CA" dirty="0" smtClean="0"/>
              <a:t> </a:t>
            </a:r>
            <a:r>
              <a:rPr lang="fr-CA" dirty="0" err="1" smtClean="0"/>
              <a:t>project</a:t>
            </a:r>
            <a:r>
              <a:rPr lang="fr-CA" dirty="0" smtClean="0"/>
              <a:t> and </a:t>
            </a:r>
            <a:r>
              <a:rPr lang="fr-CA" dirty="0" err="1" smtClean="0"/>
              <a:t>trawl</a:t>
            </a:r>
            <a:r>
              <a:rPr lang="fr-CA" dirty="0" smtClean="0"/>
              <a:t> </a:t>
            </a:r>
            <a:r>
              <a:rPr lang="fr-CA" dirty="0" err="1" smtClean="0"/>
              <a:t>survey</a:t>
            </a:r>
            <a:r>
              <a:rPr lang="fr-CA" dirty="0" smtClean="0"/>
              <a:t>);</a:t>
            </a:r>
          </a:p>
          <a:p>
            <a:r>
              <a:rPr lang="fr-CA" dirty="0" err="1" smtClean="0"/>
              <a:t>Preliminary</a:t>
            </a:r>
            <a:r>
              <a:rPr lang="fr-CA" dirty="0" smtClean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presented</a:t>
            </a:r>
            <a:r>
              <a:rPr lang="fr-CA" dirty="0" smtClean="0"/>
              <a:t> at RAP in </a:t>
            </a:r>
            <a:r>
              <a:rPr lang="fr-CA" dirty="0" err="1" smtClean="0"/>
              <a:t>January</a:t>
            </a:r>
            <a:r>
              <a:rPr lang="fr-CA" dirty="0" smtClean="0"/>
              <a:t> 2017;</a:t>
            </a:r>
          </a:p>
          <a:p>
            <a:r>
              <a:rPr lang="en-CA" dirty="0"/>
              <a:t>Need more samples, but color sampling takes 1.5 minutes/individual onboard;</a:t>
            </a:r>
          </a:p>
          <a:p>
            <a:r>
              <a:rPr lang="en-CA" dirty="0"/>
              <a:t>Need blue tooth </a:t>
            </a:r>
            <a:r>
              <a:rPr lang="en-CA" dirty="0" err="1" smtClean="0"/>
              <a:t>chromameter</a:t>
            </a:r>
            <a:r>
              <a:rPr lang="en-CA" dirty="0" smtClean="0"/>
              <a:t> </a:t>
            </a:r>
            <a:r>
              <a:rPr lang="en-CA" dirty="0"/>
              <a:t>when this method is deemed to be efficient/usable;</a:t>
            </a:r>
          </a:p>
          <a:p>
            <a:endParaRPr lang="fr-CA" dirty="0" smtClean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 smtClean="0"/>
              <a:t>Determination</a:t>
            </a:r>
            <a:r>
              <a:rPr lang="fr-CA" dirty="0" smtClean="0"/>
              <a:t> of carapace conditions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77952"/>
            <a:ext cx="5112568" cy="250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5064"/>
            <a:ext cx="5112568" cy="266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4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Konica-MinoltaCR-400 </a:t>
            </a:r>
            <a:r>
              <a:rPr lang="en-CA" dirty="0" smtClean="0"/>
              <a:t>Chroma Meter 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4170677" cy="48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1618910"/>
            <a:ext cx="3744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Quantification of </a:t>
            </a:r>
            <a:r>
              <a:rPr lang="fr-CA" dirty="0" err="1" smtClean="0"/>
              <a:t>color</a:t>
            </a:r>
            <a:r>
              <a:rPr lang="fr-CA" dirty="0" smtClean="0"/>
              <a:t> in </a:t>
            </a:r>
            <a:r>
              <a:rPr lang="fr-CA" dirty="0" err="1" smtClean="0"/>
              <a:t>order</a:t>
            </a:r>
            <a:r>
              <a:rPr lang="fr-CA" dirty="0" smtClean="0"/>
              <a:t> to replace </a:t>
            </a:r>
            <a:r>
              <a:rPr lang="fr-CA" dirty="0" err="1" smtClean="0"/>
              <a:t>highly</a:t>
            </a:r>
            <a:r>
              <a:rPr lang="fr-CA" dirty="0" smtClean="0"/>
              <a:t> subjective </a:t>
            </a:r>
            <a:r>
              <a:rPr lang="fr-CA" dirty="0" err="1" smtClean="0"/>
              <a:t>method</a:t>
            </a:r>
            <a:r>
              <a:rPr lang="fr-CA" dirty="0" smtClean="0"/>
              <a:t> for the </a:t>
            </a:r>
            <a:r>
              <a:rPr lang="fr-CA" dirty="0" err="1" smtClean="0"/>
              <a:t>determination</a:t>
            </a:r>
            <a:r>
              <a:rPr lang="fr-CA" dirty="0" smtClean="0"/>
              <a:t> of  carapace conditions.</a:t>
            </a:r>
          </a:p>
          <a:p>
            <a:endParaRPr lang="fr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L*a*b*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space</a:t>
            </a:r>
            <a:r>
              <a:rPr lang="fr-CA" dirty="0" smtClean="0"/>
              <a:t> (CIELAB)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used</a:t>
            </a:r>
            <a:r>
              <a:rPr lang="fr-CA" dirty="0"/>
              <a:t> </a:t>
            </a:r>
            <a:r>
              <a:rPr lang="fr-CA" dirty="0" smtClean="0"/>
              <a:t>(L*: </a:t>
            </a:r>
            <a:r>
              <a:rPr lang="fr-CA" dirty="0" err="1" smtClean="0"/>
              <a:t>lightness</a:t>
            </a:r>
            <a:r>
              <a:rPr lang="fr-CA" dirty="0" smtClean="0"/>
              <a:t>, a* and b*: </a:t>
            </a:r>
            <a:r>
              <a:rPr lang="fr-CA" dirty="0" err="1" smtClean="0"/>
              <a:t>Chromaticity</a:t>
            </a:r>
            <a:r>
              <a:rPr lang="fr-CA" dirty="0" smtClean="0"/>
              <a:t> </a:t>
            </a:r>
            <a:r>
              <a:rPr lang="fr-CA" dirty="0" err="1" smtClean="0"/>
              <a:t>coodinates</a:t>
            </a:r>
            <a:r>
              <a:rPr lang="fr-CA" dirty="0" smtClean="0"/>
              <a:t>, a* + </a:t>
            </a:r>
            <a:r>
              <a:rPr lang="fr-CA" dirty="0" err="1" smtClean="0"/>
              <a:t>red</a:t>
            </a:r>
            <a:r>
              <a:rPr lang="fr-CA" dirty="0" smtClean="0"/>
              <a:t>, - green; b* + </a:t>
            </a:r>
            <a:r>
              <a:rPr lang="fr-CA" dirty="0" err="1" smtClean="0"/>
              <a:t>yellow</a:t>
            </a:r>
            <a:r>
              <a:rPr lang="fr-CA" dirty="0" smtClean="0"/>
              <a:t>, - </a:t>
            </a:r>
            <a:r>
              <a:rPr lang="fr-CA" dirty="0" err="1" smtClean="0"/>
              <a:t>blue</a:t>
            </a:r>
            <a:r>
              <a:rPr lang="fr-CA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 smtClean="0"/>
              <a:t>Establish</a:t>
            </a:r>
            <a:r>
              <a:rPr lang="fr-CA" dirty="0" smtClean="0"/>
              <a:t> </a:t>
            </a:r>
            <a:r>
              <a:rPr lang="fr-CA" dirty="0" err="1" smtClean="0"/>
              <a:t>numerical</a:t>
            </a:r>
            <a:r>
              <a:rPr lang="fr-CA" dirty="0" smtClean="0"/>
              <a:t> </a:t>
            </a:r>
            <a:r>
              <a:rPr lang="fr-CA" dirty="0" err="1" smtClean="0"/>
              <a:t>criteria</a:t>
            </a:r>
            <a:r>
              <a:rPr lang="fr-CA" dirty="0" smtClean="0"/>
              <a:t> for </a:t>
            </a:r>
            <a:r>
              <a:rPr lang="fr-CA" dirty="0" err="1" smtClean="0"/>
              <a:t>each</a:t>
            </a:r>
            <a:r>
              <a:rPr lang="fr-CA" dirty="0" smtClean="0"/>
              <a:t> carapace condition (Clean CC1-2, medium CC3,3M, </a:t>
            </a:r>
            <a:r>
              <a:rPr lang="fr-CA" dirty="0" err="1" smtClean="0"/>
              <a:t>dirty</a:t>
            </a:r>
            <a:r>
              <a:rPr lang="fr-CA" dirty="0" smtClean="0"/>
              <a:t> CC 4, </a:t>
            </a:r>
            <a:r>
              <a:rPr lang="fr-CA" dirty="0" err="1" smtClean="0"/>
              <a:t>very</a:t>
            </a:r>
            <a:r>
              <a:rPr lang="fr-CA" dirty="0" smtClean="0"/>
              <a:t> </a:t>
            </a:r>
            <a:r>
              <a:rPr lang="fr-CA" dirty="0" err="1" smtClean="0"/>
              <a:t>dirty</a:t>
            </a:r>
            <a:r>
              <a:rPr lang="fr-CA" dirty="0" smtClean="0"/>
              <a:t> CC5).</a:t>
            </a:r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2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1: Intestinal region of the carapace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05775" cy="407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780363" y="3748113"/>
            <a:ext cx="1239089" cy="10801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516216" y="42881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2: 3rd segment of the abdomen</a:t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71" y="1398231"/>
            <a:ext cx="5904656" cy="482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09120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6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3: </a:t>
            </a:r>
            <a:r>
              <a:rPr lang="en-CA" dirty="0" err="1" smtClean="0"/>
              <a:t>Tracic</a:t>
            </a:r>
            <a:r>
              <a:rPr lang="en-CA" dirty="0" smtClean="0"/>
              <a:t> </a:t>
            </a:r>
            <a:r>
              <a:rPr lang="en-CA" dirty="0" err="1" smtClean="0"/>
              <a:t>sternite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397812" cy="522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64094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23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4: </a:t>
            </a:r>
            <a:r>
              <a:rPr lang="en-CA" dirty="0" err="1"/>
              <a:t>M</a:t>
            </a:r>
            <a:r>
              <a:rPr lang="en-CA" dirty="0" err="1" smtClean="0"/>
              <a:t>erus</a:t>
            </a:r>
            <a:r>
              <a:rPr lang="en-CA" dirty="0" smtClean="0"/>
              <a:t> of the 2nd </a:t>
            </a:r>
            <a:r>
              <a:rPr lang="en-CA" dirty="0" err="1" smtClean="0"/>
              <a:t>pereopod</a:t>
            </a:r>
            <a:r>
              <a:rPr lang="en-CA" dirty="0" smtClean="0"/>
              <a:t> (lower ventral side)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5"/>
            <a:ext cx="7643027" cy="44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80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5: </a:t>
            </a:r>
            <a:r>
              <a:rPr lang="en-CA" dirty="0" err="1" smtClean="0"/>
              <a:t>Cheliped</a:t>
            </a:r>
            <a:r>
              <a:rPr lang="en-CA" dirty="0" smtClean="0"/>
              <a:t> (lower ventral side) of the 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336704" cy="39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5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r>
              <a:rPr lang="fr-CA" dirty="0" smtClean="0"/>
              <a:t>To replace subjective </a:t>
            </a:r>
            <a:r>
              <a:rPr lang="fr-CA" dirty="0" err="1" smtClean="0"/>
              <a:t>naked</a:t>
            </a:r>
            <a:r>
              <a:rPr lang="fr-CA" dirty="0" smtClean="0"/>
              <a:t> </a:t>
            </a:r>
            <a:r>
              <a:rPr lang="fr-CA" dirty="0" err="1" smtClean="0"/>
              <a:t>eye</a:t>
            </a:r>
            <a:r>
              <a:rPr lang="fr-CA" dirty="0" smtClean="0"/>
              <a:t> </a:t>
            </a:r>
            <a:r>
              <a:rPr lang="fr-CA" dirty="0" err="1" smtClean="0"/>
              <a:t>determination</a:t>
            </a:r>
            <a:r>
              <a:rPr lang="fr-CA" dirty="0" smtClean="0"/>
              <a:t> of </a:t>
            </a:r>
            <a:r>
              <a:rPr lang="fr-CA" dirty="0" err="1" smtClean="0"/>
              <a:t>snow</a:t>
            </a:r>
            <a:r>
              <a:rPr lang="fr-CA" dirty="0" smtClean="0"/>
              <a:t> </a:t>
            </a:r>
            <a:r>
              <a:rPr lang="fr-CA" dirty="0" err="1" smtClean="0"/>
              <a:t>crab</a:t>
            </a:r>
            <a:r>
              <a:rPr lang="fr-CA" dirty="0" smtClean="0"/>
              <a:t> carapace conditions </a:t>
            </a:r>
            <a:r>
              <a:rPr lang="fr-CA" dirty="0" err="1" smtClean="0"/>
              <a:t>based</a:t>
            </a:r>
            <a:r>
              <a:rPr lang="fr-CA" dirty="0" smtClean="0"/>
              <a:t> on the </a:t>
            </a:r>
            <a:r>
              <a:rPr lang="fr-CA" dirty="0" err="1" smtClean="0"/>
              <a:t>degree</a:t>
            </a:r>
            <a:r>
              <a:rPr lang="fr-CA" dirty="0" smtClean="0"/>
              <a:t> of </a:t>
            </a:r>
            <a:r>
              <a:rPr lang="fr-CA" dirty="0" err="1" smtClean="0"/>
              <a:t>epibiont</a:t>
            </a:r>
            <a:r>
              <a:rPr lang="fr-CA" dirty="0" smtClean="0"/>
              <a:t> </a:t>
            </a:r>
            <a:r>
              <a:rPr lang="fr-CA" dirty="0" err="1" smtClean="0"/>
              <a:t>caverage</a:t>
            </a:r>
            <a:r>
              <a:rPr lang="fr-CA" dirty="0"/>
              <a:t> </a:t>
            </a:r>
            <a:r>
              <a:rPr lang="fr-CA" dirty="0" smtClean="0"/>
              <a:t>by a </a:t>
            </a:r>
            <a:r>
              <a:rPr lang="fr-CA" dirty="0" err="1" smtClean="0"/>
              <a:t>numerical</a:t>
            </a:r>
            <a:r>
              <a:rPr lang="fr-CA" dirty="0" smtClean="0"/>
              <a:t> (objective)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</a:t>
            </a:r>
            <a:r>
              <a:rPr lang="fr-CA" dirty="0" err="1" smtClean="0"/>
              <a:t>chromameter</a:t>
            </a:r>
            <a:r>
              <a:rPr lang="fr-CA" dirty="0" smtClean="0"/>
              <a:t>;</a:t>
            </a:r>
          </a:p>
          <a:p>
            <a:r>
              <a:rPr lang="fr-CA" dirty="0"/>
              <a:t>Chose a best position for carapace condition </a:t>
            </a:r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</a:t>
            </a:r>
            <a:r>
              <a:rPr lang="fr-CA" dirty="0" err="1" smtClean="0"/>
              <a:t>chromameter</a:t>
            </a:r>
            <a:r>
              <a:rPr lang="fr-CA" dirty="0" smtClean="0"/>
              <a:t>;</a:t>
            </a:r>
            <a:endParaRPr lang="fr-CA" dirty="0"/>
          </a:p>
          <a:p>
            <a:endParaRPr lang="fr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5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346</Words>
  <Application>Microsoft Office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Chromameter measurements for determination of carapace conditions</vt:lpstr>
      <vt:lpstr>Determination of carapace conditions</vt:lpstr>
      <vt:lpstr>Konica-MinoltaCR-400 Chroma Meter </vt:lpstr>
      <vt:lpstr>1: Intestinal region of the carapace </vt:lpstr>
      <vt:lpstr>   2: 3rd segment of the abdomen   </vt:lpstr>
      <vt:lpstr>3: Tracic sternite</vt:lpstr>
      <vt:lpstr>4: Merus of the 2nd pereopod (lower ventral side)</vt:lpstr>
      <vt:lpstr>5: Cheliped (lower ventral side) of the </vt:lpstr>
      <vt:lpstr>Objective</vt:lpstr>
      <vt:lpstr>Notes</vt:lpstr>
    </vt:vector>
  </TitlesOfParts>
  <Company>DFO-MPO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Colorimeter measurements For Carapace condition</dc:title>
  <dc:creator>DFO-MPO</dc:creator>
  <cp:lastModifiedBy>DFO-MPO</cp:lastModifiedBy>
  <cp:revision>16</cp:revision>
  <cp:lastPrinted>2016-05-31T16:10:59Z</cp:lastPrinted>
  <dcterms:created xsi:type="dcterms:W3CDTF">2015-10-01T16:57:05Z</dcterms:created>
  <dcterms:modified xsi:type="dcterms:W3CDTF">2017-06-13T14:20:28Z</dcterms:modified>
</cp:coreProperties>
</file>